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141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571A9-2254-42EB-8984-19A2E9295C0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DCA64-8039-4AB0-A38F-98BF8D589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03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29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5614-603D-C807-04EA-42088A159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F4664-E3ED-549C-74E8-700CF8F5D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1BC7B-E538-DC55-6B1E-18827244F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6CF5F-3062-E67D-4B58-330D65BA4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89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1C48B-94A7-AB62-8402-E33DC5B6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11CE6-44AF-11B5-D9B4-A83709E7B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C42F4-257A-A838-A4E2-CE9360A24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02524-752F-419A-252E-9A587F086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2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6FFFE-B464-48B8-32CB-A273B213E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5B956D-325A-5DFA-4B15-032AC90A03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295633-EC9B-8576-1867-2539272C6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0100F-F7D6-2600-ACAA-5927660A3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34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B129D-4A99-24F4-B8BB-2F2A53C4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907A2-62DA-8D8A-5F5C-073C678B5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97FA4-CC33-D05F-B730-8237FFE09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71C30-8BF3-C1EF-A85C-47A83DF528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34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505E8-1080-F28C-7DE6-5E050A65F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7DA2D-544E-A606-5FC2-4DA1B24BD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6A1B8-EE2E-2575-DDC4-4F8C77BC1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69B4D-EE1A-CA92-B4AC-306EBC532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65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40072-63EE-A03E-894F-045085FDC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F36A0D-A7B2-7CE5-A948-A36C48720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06B17-C971-35BD-C201-2BD5A43AF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07B32-C7DA-E090-FDE5-0FFD03A17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70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01B9B-69D9-EE6C-28EA-C31DCA47B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7139E-DFCF-8D3D-11A0-554E4AA17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E29CB-35DB-3260-F047-FB43347A4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CDF70-CE1D-409F-461E-99013C514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6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B66EE-C890-6436-63CC-65D0152DC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A6C38-334A-7C97-CB90-3E95F33D9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C97B6-F24F-4B2D-70C0-A28EEF2E0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262DE-94D1-F160-36C0-B363A3D71C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88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AADC0-839C-58D9-5EDB-8274A1D59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7E83C-B63E-460C-1859-FD8FB47C17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178C7-8CEA-9567-7A57-6CA78BA65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BB6EC-11C6-ECFC-A7F9-5DD5AA071E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62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25B17-BBE8-49FC-17E0-802E17771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8B0D7-7F1F-C2B7-5F60-202D24F87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5ABE4-6C6F-55D9-24C8-A53FABD55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A56C3-87AE-2F78-0002-01C5F2978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51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8560-883F-B081-9908-2FC77455B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A153D8-8D63-E5CC-7620-26CB45430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12850B-CCB2-F8CF-B977-522A28589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E6D00-9819-DAF4-96B9-F95B8C1BA9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79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559E-F1BE-D2DC-FD88-990F99BA9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F52CA-509F-747E-9D1C-37F683979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789CF3-5715-00EC-713A-A042C030B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B6C46-64BE-12C5-28F2-4208A5B04B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25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BF72-32C9-196C-38B6-A88663486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2CDEA-EDA3-6C9D-79A8-CD50C4632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91655-C0F2-9F49-0761-2A8ABD72C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1DD3B-AABC-5155-4C5E-AE51D0B9C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4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C821B-A3DA-084C-329D-ADF87E20E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1BE91-2BC2-6F7D-CBE6-30E1AE46A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40636-26B1-9576-0602-4CDED5EEB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B011D-1AD7-7828-9DBA-40EEE37C1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46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7148C-437C-141A-EAB0-DC23F4FD8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2BFE28-D399-0CCB-72A0-2994FAD76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D34C9-53C2-D7E9-BB9A-7BBD319D01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4D112-D4E6-675E-4319-C2237E160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44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039AD-49EC-BA00-92AD-64F30A4B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54E7F-1C29-692E-5F93-89C0C2D75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10EBB-9C41-9C2C-09DA-35FC8B344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E9A3A-9094-9601-E83C-33F5E383E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56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2DDFC-35EB-1578-F581-96CDDDA46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408AE3-0076-0F98-2726-2CD740BD7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8A55E-E0E0-95E1-70AD-2EE0C3151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9A666-502F-A02C-C450-F7C4ECC7D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19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EECD7-D810-5C56-7527-B49DBE747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05BA5-6F65-0E6C-0218-FE41FA839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9E289-27EA-65E2-711F-306CB68A5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C99D5-292A-9977-24CE-749D1E76D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91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6EDDE-1994-F64E-DD79-B08D2AEDF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DA14E-CF6B-34BB-77DC-E30461FD2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25582-0969-B6FA-4592-2A50D32E9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1EBA6-6E32-58AA-631F-039610FE5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34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20EDC-C333-48ED-8A1F-CBBB8683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DA4E1-77DF-78D2-A67B-91690FEA9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999AF-5DE2-2A08-2A0B-853010A02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7723A-7870-A636-66E2-871B3DE63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68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B6479-FEE3-584A-BBE2-22583BC20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BFF68-6D2D-F91F-B257-059BC1016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C2890-A146-634F-EB7C-0023DFFC3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FBDE2-D1E4-4221-C026-943D7AC8F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34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AA1CE-5EC3-FB7D-CA83-26D03EFF9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CCF77F-2521-9E39-30CD-57B9CBD64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31D940-05B5-8F81-E0A1-FC107C503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04CEB-3C37-D3D0-118B-7FEFBBA5B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DCA64-8039-4AB0-A38F-98BF8D589D6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30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5B17F-C0E8-D62C-8ABD-928980447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A044E-08FF-1B30-5701-B13F05169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610D5-22D4-7CF8-B271-B1285D21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971D1-EC74-8EB1-FD82-54B9C5F4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36924-6C25-0581-5A0F-D595A65B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0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157E-A74D-7722-62B7-B76242A71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DA471-F558-D08C-E93F-29AC13F42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B90ED-14E7-D25D-8576-59CA6CD0F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62529-BF68-07F7-3798-73939CD9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417C0-FA56-02D8-B9D9-BC5DF1B1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3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84307-1163-DB21-2A9F-6E1008893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E782E-5ADC-D311-62B7-7485AAEC1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6D929-BE1D-72F2-E050-8C10C9B8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8BE11-8A21-1BFE-3E66-32EB6804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8C167-2F68-6B3E-B8F8-4029F93A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8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F8DA-0F75-D4A0-7211-6ECFA2F9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B951D-E648-B508-5EE1-903C25089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9B0CD-BB21-EE6D-86A5-9BCC9CB44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05F60-03A5-F89B-EA45-270436A0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91E9B-7B1C-9A48-B92B-9BB5D2CC3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4B0BC-AA9C-CCF9-1CD7-6B0D97120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9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5F08-BDC0-1A38-26E0-53654698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9B597-02DD-A812-672C-29D150DF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4B030-889D-FF3D-22AC-7FA4E5B92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197D2-F84F-334E-CE90-F68CA28E3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6738B-97E9-62A2-85CC-00CCA28E52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9968D5-D01B-9EE4-9E46-6732ED0D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9EAF2E-7D02-880C-CA03-2297C1A1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295EAD-06CA-9850-6E52-F8AFC0AF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9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A9A4B-7B26-BEC8-A846-7D574CCC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BBF7F3-7702-1591-A2EA-20EDF8AB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3C8B67-32A2-A38B-0A38-287BA9391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52B41-5401-4BDE-2455-63649673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8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99BD60-D3EA-0F9E-2B47-7708D8D6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8CAAFF-F141-F88E-F9EA-B25694E52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33547-02F6-8083-F1D9-E9872BB8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3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A974-ADBA-38D1-F256-D595421D4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B0689-D1F7-3EB0-7F3A-7F6E10BF6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25C23-6EC1-40B9-FD3D-6E65CE496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1E645-F394-3761-F58F-037739172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D0C31-6E57-52FA-0DA9-566E5B499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C59C1-43B0-B5D1-4505-0B042A5B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54607-09C9-CC5E-29D5-59B54051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1E3DA9-D4B0-0376-91FE-D7E606A85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BC763-1ED0-7B9E-42EE-1A574910A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BCC6E-8791-64A4-BB31-05D6C8713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6C9B7-49D4-CBD4-A149-67833AC52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87746-6ED5-91BE-2FE0-E5EC8241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4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276F-8FFD-015B-E16F-D90AB6F6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45B2FE-9E98-2B02-856A-283B7B524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01889-E093-A7E8-EDD8-18017376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99088-AC54-0967-3E25-095E9E9F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12D78-4C42-05C5-0895-95E9D1E9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E9ED00-9158-68D8-F685-75B791450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43325-23D8-00E1-075A-D637E8BD8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7F0D8-A419-0524-9414-CE5AC628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38933-01F5-5089-61CE-E2B0714A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64348-EDFF-57D2-CA60-08E0D904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8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30C8B3-081C-DE34-DF90-FB556F040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3CF1A-ECD2-87FE-B329-B5C56FDCC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6D6C8-426B-3F69-47F0-F71C19C76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1F7CE2-89F6-4501-B94A-DDC133A2CA7A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BC9B5-B8D2-5C30-79A8-A9E8D5729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899EF-158B-C262-719B-46F580F9D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8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A00089-74D7-09E1-2D8F-206F9434CD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8FCC0D-2B07-C7F5-A798-3A81FAE6CB76}"/>
              </a:ext>
            </a:extLst>
          </p:cNvPr>
          <p:cNvSpPr txBox="1"/>
          <p:nvPr/>
        </p:nvSpPr>
        <p:spPr>
          <a:xfrm>
            <a:off x="385483" y="179294"/>
            <a:ext cx="114210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THE PARABLE OF THE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TEN VIRGINS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Mat. 25:1-13</a:t>
            </a:r>
          </a:p>
        </p:txBody>
      </p:sp>
    </p:spTree>
    <p:extLst>
      <p:ext uri="{BB962C8B-B14F-4D97-AF65-F5344CB8AC3E}">
        <p14:creationId xmlns:p14="http://schemas.microsoft.com/office/powerpoint/2010/main" val="342379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A97AF-707B-BB6C-B671-A2DE230E5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807882-8B30-90B1-2048-CF9A2D4683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80906B-FAEA-3191-AF69-25B5282D252E}"/>
              </a:ext>
            </a:extLst>
          </p:cNvPr>
          <p:cNvSpPr txBox="1"/>
          <p:nvPr/>
        </p:nvSpPr>
        <p:spPr>
          <a:xfrm>
            <a:off x="0" y="305067"/>
            <a:ext cx="12192000" cy="624786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The Parable of the Ten Virgins</a:t>
            </a:r>
          </a:p>
          <a:p>
            <a:r>
              <a:rPr lang="en-US" sz="4000" b="1" dirty="0"/>
              <a:t>25 </a:t>
            </a:r>
            <a:r>
              <a:rPr lang="en-US" sz="4000" dirty="0"/>
              <a:t>“At that time the kingdom of heaven will be like ten virgins who took their lamps and went out to meet the bridegroom. </a:t>
            </a:r>
            <a:r>
              <a:rPr lang="en-US" sz="4000" b="1" baseline="30000" dirty="0"/>
              <a:t>2 </a:t>
            </a:r>
            <a:r>
              <a:rPr lang="en-US" sz="4000" dirty="0"/>
              <a:t>Five of them were foolish and five were wise. </a:t>
            </a:r>
            <a:r>
              <a:rPr lang="en-US" sz="4000" b="1" baseline="30000" dirty="0"/>
              <a:t>3 </a:t>
            </a:r>
            <a:r>
              <a:rPr lang="en-US" sz="4000" dirty="0"/>
              <a:t>The foolish ones took their lamps but did not take any oil with them. </a:t>
            </a:r>
            <a:r>
              <a:rPr lang="en-US" sz="4000" b="1" baseline="30000" dirty="0"/>
              <a:t>4 </a:t>
            </a:r>
            <a:r>
              <a:rPr lang="en-US" sz="4000" dirty="0"/>
              <a:t>The wise ones, however, took oil in jars along with their lamps. </a:t>
            </a:r>
            <a:r>
              <a:rPr lang="en-US" sz="4000" b="1" baseline="30000" dirty="0"/>
              <a:t>5 </a:t>
            </a:r>
            <a:r>
              <a:rPr lang="en-US" sz="4000" dirty="0"/>
              <a:t>The bridegroom was a long time in coming, and they all became drowsy and fell asleep.</a:t>
            </a:r>
          </a:p>
          <a:p>
            <a:pPr algn="ctr"/>
            <a:endParaRPr lang="en-US" sz="4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75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B5E3-FE5C-73F8-36F0-DCCACEAC6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9AA424-DEDD-052A-FA37-8DC2995955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6639CE-374F-0AC0-B91C-1416AB57420F}"/>
              </a:ext>
            </a:extLst>
          </p:cNvPr>
          <p:cNvSpPr txBox="1"/>
          <p:nvPr/>
        </p:nvSpPr>
        <p:spPr>
          <a:xfrm>
            <a:off x="0" y="305067"/>
            <a:ext cx="12192000" cy="624786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baseline="30000" dirty="0"/>
              <a:t>6 </a:t>
            </a:r>
            <a:r>
              <a:rPr lang="en-US" sz="4000" dirty="0"/>
              <a:t>“At midnight the cry rang out: ‘Here’s the bridegroom! Come out to meet him!’</a:t>
            </a:r>
          </a:p>
          <a:p>
            <a:r>
              <a:rPr lang="en-US" sz="4000" b="1" baseline="30000" dirty="0"/>
              <a:t>7 </a:t>
            </a:r>
            <a:r>
              <a:rPr lang="en-US" sz="4000" dirty="0"/>
              <a:t>“Then all the virgins woke up and trimmed their lamps. </a:t>
            </a:r>
            <a:r>
              <a:rPr lang="en-US" sz="4000" b="1" baseline="30000" dirty="0"/>
              <a:t>8 </a:t>
            </a:r>
            <a:r>
              <a:rPr lang="en-US" sz="4000" dirty="0"/>
              <a:t>The foolish ones said to the wise, ‘Give us some of your oil; our lamps are going out.’</a:t>
            </a:r>
          </a:p>
          <a:p>
            <a:r>
              <a:rPr lang="en-US" sz="4000" b="1" baseline="30000" dirty="0"/>
              <a:t>9 </a:t>
            </a:r>
            <a:r>
              <a:rPr lang="en-US" sz="4000" dirty="0"/>
              <a:t>“‘No,’ they replied, ‘there may not be enough for both us and you. Instead, go to those who sell oil and buy some for yourselves.’</a:t>
            </a:r>
          </a:p>
          <a:p>
            <a:pPr algn="ctr"/>
            <a:endParaRPr lang="en-US" sz="72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16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CCB4-7B3D-CFD6-7C4D-47B3D6AE7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08672E-960C-C208-564D-82902D196A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4F85C7-837A-4FEE-1426-6FF77A6DD227}"/>
              </a:ext>
            </a:extLst>
          </p:cNvPr>
          <p:cNvSpPr txBox="1"/>
          <p:nvPr/>
        </p:nvSpPr>
        <p:spPr>
          <a:xfrm>
            <a:off x="0" y="-5417"/>
            <a:ext cx="12192000" cy="686341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baseline="30000" dirty="0"/>
              <a:t>10 </a:t>
            </a:r>
            <a:r>
              <a:rPr lang="en-US" sz="4400" dirty="0"/>
              <a:t>“But while they were on their way to buy the oil, the bridegroom arrived. The virgins who were ready went </a:t>
            </a:r>
            <a:r>
              <a:rPr lang="en-US" sz="4000" dirty="0"/>
              <a:t>in</a:t>
            </a:r>
            <a:r>
              <a:rPr lang="en-US" sz="4400" dirty="0"/>
              <a:t> with him to the wedding banquet. And the door was shut.</a:t>
            </a:r>
          </a:p>
          <a:p>
            <a:r>
              <a:rPr lang="en-US" sz="4400" b="1" baseline="30000" dirty="0"/>
              <a:t>11 </a:t>
            </a:r>
            <a:r>
              <a:rPr lang="en-US" sz="4400" dirty="0"/>
              <a:t>“Later the others also came. ‘Lord, Lord,’ they said, ‘open the door for us!’</a:t>
            </a:r>
          </a:p>
          <a:p>
            <a:r>
              <a:rPr lang="en-US" sz="4400" b="1" baseline="30000" dirty="0"/>
              <a:t>12 </a:t>
            </a:r>
            <a:r>
              <a:rPr lang="en-US" sz="4400" dirty="0"/>
              <a:t>“But he replied, ‘Truly I tell you, I don’t know you.’</a:t>
            </a:r>
          </a:p>
          <a:p>
            <a:r>
              <a:rPr lang="en-US" sz="4400" b="1" baseline="30000" dirty="0"/>
              <a:t>13 </a:t>
            </a:r>
            <a:r>
              <a:rPr lang="en-US" sz="4400" dirty="0"/>
              <a:t>“Therefore keep watch, because you do not know the day or the hour.</a:t>
            </a:r>
          </a:p>
        </p:txBody>
      </p:sp>
    </p:spTree>
    <p:extLst>
      <p:ext uri="{BB962C8B-B14F-4D97-AF65-F5344CB8AC3E}">
        <p14:creationId xmlns:p14="http://schemas.microsoft.com/office/powerpoint/2010/main" val="16725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14513-64E7-886F-02AC-09B5E5CE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A06804-609C-CFA4-A096-26F2490115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B5BFAD-F12D-C700-5EFF-AAD6EC65A59C}"/>
              </a:ext>
            </a:extLst>
          </p:cNvPr>
          <p:cNvSpPr txBox="1"/>
          <p:nvPr/>
        </p:nvSpPr>
        <p:spPr>
          <a:xfrm>
            <a:off x="0" y="1309033"/>
            <a:ext cx="12192000" cy="3046988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THIS PARABLE EMPHASIZES THAT ALL CHRISTIANS MUST ALWAYS EXAMINE THEIR OWN SPIRITUAL CONDITION IN THE LIGHT OF CHRIST’S RETURN.</a:t>
            </a:r>
          </a:p>
        </p:txBody>
      </p:sp>
    </p:spTree>
    <p:extLst>
      <p:ext uri="{BB962C8B-B14F-4D97-AF65-F5344CB8AC3E}">
        <p14:creationId xmlns:p14="http://schemas.microsoft.com/office/powerpoint/2010/main" val="1759706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2B34E-23FB-4EDA-482D-372C03B94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AF2EDCF-A03F-04C8-B771-102315647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4DB4AC-A899-8652-24CD-4F5531CF39C0}"/>
              </a:ext>
            </a:extLst>
          </p:cNvPr>
          <p:cNvSpPr txBox="1"/>
          <p:nvPr/>
        </p:nvSpPr>
        <p:spPr>
          <a:xfrm>
            <a:off x="0" y="520510"/>
            <a:ext cx="12192000" cy="58169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BIBLE TEACHES THAT JESUS CHRIST IS THE “BRIDEGROOM”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 Corinthians 11:2-3;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Revelation 19:7-10</a:t>
            </a:r>
          </a:p>
        </p:txBody>
      </p:sp>
    </p:spTree>
    <p:extLst>
      <p:ext uri="{BB962C8B-B14F-4D97-AF65-F5344CB8AC3E}">
        <p14:creationId xmlns:p14="http://schemas.microsoft.com/office/powerpoint/2010/main" val="31696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E2D1D-F79F-55A8-9977-4ED49EC7E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E4CA9B-00F5-107E-293D-D8F84C7A0B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BD352A-4A58-971E-B287-42C905D5A2AC}"/>
              </a:ext>
            </a:extLst>
          </p:cNvPr>
          <p:cNvSpPr txBox="1"/>
          <p:nvPr/>
        </p:nvSpPr>
        <p:spPr>
          <a:xfrm>
            <a:off x="0" y="520510"/>
            <a:ext cx="12192000" cy="58169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BIBLE TEACHES THAT JESUS CHRIST IS THE “BRIDEGROOM”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 Corinthians 11:2-3;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Revelation 19:7-10</a:t>
            </a:r>
          </a:p>
        </p:txBody>
      </p:sp>
    </p:spTree>
    <p:extLst>
      <p:ext uri="{BB962C8B-B14F-4D97-AF65-F5344CB8AC3E}">
        <p14:creationId xmlns:p14="http://schemas.microsoft.com/office/powerpoint/2010/main" val="340583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4753B-9237-EF76-C199-D275DEEF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1F8C7F-DB74-9CE0-A917-9F8786E63A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4701D8-73B8-A6D4-220E-A602975B28C1}"/>
              </a:ext>
            </a:extLst>
          </p:cNvPr>
          <p:cNvSpPr txBox="1"/>
          <p:nvPr/>
        </p:nvSpPr>
        <p:spPr>
          <a:xfrm>
            <a:off x="0" y="177610"/>
            <a:ext cx="12192000" cy="230832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I. WHO ARE THE TEN VIRGINS? (V. 1)</a:t>
            </a:r>
            <a:endParaRPr lang="en-US" sz="6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4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9157-D748-FF6F-E7D1-B39A80968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5F7B80-963A-5FA5-732E-A433533A8A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9E8AC5-C629-BBE7-D67A-4E1B348B58CA}"/>
              </a:ext>
            </a:extLst>
          </p:cNvPr>
          <p:cNvSpPr txBox="1"/>
          <p:nvPr/>
        </p:nvSpPr>
        <p:spPr>
          <a:xfrm>
            <a:off x="0" y="1059238"/>
            <a:ext cx="12192000" cy="378565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ALL WHO PROFESS OUTWARDLY CHRIST AS SAVIOR AND LORD.</a:t>
            </a:r>
          </a:p>
        </p:txBody>
      </p:sp>
    </p:spTree>
    <p:extLst>
      <p:ext uri="{BB962C8B-B14F-4D97-AF65-F5344CB8AC3E}">
        <p14:creationId xmlns:p14="http://schemas.microsoft.com/office/powerpoint/2010/main" val="373959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2CD1F-86F5-D537-92F5-33A65DF3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C14F62-96EE-0FA3-1DFD-2B842255C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64A56E-F4FF-C2A1-F45F-8B5A563E324B}"/>
              </a:ext>
            </a:extLst>
          </p:cNvPr>
          <p:cNvSpPr txBox="1"/>
          <p:nvPr/>
        </p:nvSpPr>
        <p:spPr>
          <a:xfrm>
            <a:off x="0" y="468688"/>
            <a:ext cx="12192000" cy="378565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II. THE CLASSIFICATION OF THE TEN VIRGIN.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(VV. 2-4)</a:t>
            </a:r>
          </a:p>
        </p:txBody>
      </p:sp>
    </p:spTree>
    <p:extLst>
      <p:ext uri="{BB962C8B-B14F-4D97-AF65-F5344CB8AC3E}">
        <p14:creationId xmlns:p14="http://schemas.microsoft.com/office/powerpoint/2010/main" val="80420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E7C5B-922E-51BD-64B8-E1D1FF17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C6DC8F-C463-3441-0A44-2B76B27CDD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D963EF-EE60-46B4-DE75-0F82B4F38668}"/>
              </a:ext>
            </a:extLst>
          </p:cNvPr>
          <p:cNvSpPr txBox="1"/>
          <p:nvPr/>
        </p:nvSpPr>
        <p:spPr>
          <a:xfrm>
            <a:off x="-42864" y="148515"/>
            <a:ext cx="12192000" cy="144655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7B865F-C7FC-2741-6D78-4F97870FBE34}"/>
              </a:ext>
            </a:extLst>
          </p:cNvPr>
          <p:cNvSpPr txBox="1"/>
          <p:nvPr/>
        </p:nvSpPr>
        <p:spPr>
          <a:xfrm>
            <a:off x="-42864" y="2025908"/>
            <a:ext cx="117062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THESE 5 HAD LAMPS BUT NO ADEQUATE PROVISION OF OIL</a:t>
            </a:r>
          </a:p>
          <a:p>
            <a:endParaRPr lang="en-US" sz="48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r>
              <a:rPr lang="en-US" sz="4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NEGLECTED TO PREPARE FOR THE FUTURE</a:t>
            </a:r>
          </a:p>
          <a:p>
            <a:endParaRPr lang="en-US" sz="48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C68EF-56E1-D5DB-2AD6-6A28C4BD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9D702-45A0-4A75-17DE-64476BCB79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D58808-A884-F003-49A7-EDD1DDDF3AEF}"/>
              </a:ext>
            </a:extLst>
          </p:cNvPr>
          <p:cNvSpPr txBox="1"/>
          <p:nvPr/>
        </p:nvSpPr>
        <p:spPr>
          <a:xfrm>
            <a:off x="-42864" y="148515"/>
            <a:ext cx="12192000" cy="144655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8FB4EA-92EC-C9D7-92DF-172F34ED6450}"/>
              </a:ext>
            </a:extLst>
          </p:cNvPr>
          <p:cNvSpPr txBox="1"/>
          <p:nvPr/>
        </p:nvSpPr>
        <p:spPr>
          <a:xfrm>
            <a:off x="-42864" y="2025908"/>
            <a:ext cx="117062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FAILED TO RECOGNIZE THAT THE BRIDEGROOM WILL COME AT  AN UNEXPECTED TIME</a:t>
            </a:r>
          </a:p>
          <a:p>
            <a:endParaRPr lang="en-US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ARE “RELIGIOUS” BUT ARE NOT COMMITTED TO CHRIST</a:t>
            </a:r>
          </a:p>
        </p:txBody>
      </p:sp>
    </p:spTree>
    <p:extLst>
      <p:ext uri="{BB962C8B-B14F-4D97-AF65-F5344CB8AC3E}">
        <p14:creationId xmlns:p14="http://schemas.microsoft.com/office/powerpoint/2010/main" val="188224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2CD7-6694-F90A-E8E8-5B9B0934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551DC5-831E-2AB7-F942-61A894845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F21B31-B38A-50BE-C5A0-94BE1750C090}"/>
              </a:ext>
            </a:extLst>
          </p:cNvPr>
          <p:cNvSpPr txBox="1"/>
          <p:nvPr/>
        </p:nvSpPr>
        <p:spPr>
          <a:xfrm>
            <a:off x="-42864" y="148515"/>
            <a:ext cx="12192000" cy="144655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BC3954-9E6D-EC1E-AFA1-385720F5DC4E}"/>
              </a:ext>
            </a:extLst>
          </p:cNvPr>
          <p:cNvSpPr txBox="1"/>
          <p:nvPr/>
        </p:nvSpPr>
        <p:spPr>
          <a:xfrm>
            <a:off x="-42864" y="2025908"/>
            <a:ext cx="117062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FAILED TO RECOGNIZE THAT THE BRIDEGROOM WILL COME AT  AN UNEXPECTED TIME</a:t>
            </a:r>
          </a:p>
          <a:p>
            <a:endParaRPr lang="en-US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ARE “RELIGIOUS” BUT ARE NOT COMMITTED TO CHRIST</a:t>
            </a:r>
          </a:p>
        </p:txBody>
      </p:sp>
    </p:spTree>
    <p:extLst>
      <p:ext uri="{BB962C8B-B14F-4D97-AF65-F5344CB8AC3E}">
        <p14:creationId xmlns:p14="http://schemas.microsoft.com/office/powerpoint/2010/main" val="324680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01A90-6BD7-4749-202F-21AA1ADA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998756-FBAE-D20D-AFC3-B33106F05C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A7F6B0-8DD2-C9E9-6882-437A5C567D01}"/>
              </a:ext>
            </a:extLst>
          </p:cNvPr>
          <p:cNvSpPr txBox="1"/>
          <p:nvPr/>
        </p:nvSpPr>
        <p:spPr>
          <a:xfrm>
            <a:off x="-42864" y="148515"/>
            <a:ext cx="12192000" cy="144655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653BE-AA03-540A-3420-CAAF950075E1}"/>
              </a:ext>
            </a:extLst>
          </p:cNvPr>
          <p:cNvSpPr txBox="1"/>
          <p:nvPr/>
        </p:nvSpPr>
        <p:spPr>
          <a:xfrm>
            <a:off x="-42864" y="2025908"/>
            <a:ext cx="1170622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PROFESSION OF FAITH OF THE WISE ARE GENUINE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UNDERSTAND THE IMPORTANCE  OF PREPAREDNESS</a:t>
            </a:r>
          </a:p>
        </p:txBody>
      </p:sp>
    </p:spTree>
    <p:extLst>
      <p:ext uri="{BB962C8B-B14F-4D97-AF65-F5344CB8AC3E}">
        <p14:creationId xmlns:p14="http://schemas.microsoft.com/office/powerpoint/2010/main" val="235783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9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49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5437-CBD9-8D78-141E-9360DBAAE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6A440C-680D-5660-13EB-5165ABEE48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5CB845-1830-2718-0064-5BC1573A432D}"/>
              </a:ext>
            </a:extLst>
          </p:cNvPr>
          <p:cNvSpPr txBox="1"/>
          <p:nvPr/>
        </p:nvSpPr>
        <p:spPr>
          <a:xfrm>
            <a:off x="-42864" y="148515"/>
            <a:ext cx="12192000" cy="144655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C73BDD-40E6-52D4-6A24-80AE4343752B}"/>
              </a:ext>
            </a:extLst>
          </p:cNvPr>
          <p:cNvSpPr txBox="1"/>
          <p:nvPr/>
        </p:nvSpPr>
        <p:spPr>
          <a:xfrm>
            <a:off x="-42864" y="1743581"/>
            <a:ext cx="1170622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PREPARE THEIR LAMPS AND HAD AMPLE OIL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WANTED TO BE FOUND FAITHFUL AND READY FOR THE BRIDEGROOM’S COMING</a:t>
            </a:r>
          </a:p>
        </p:txBody>
      </p:sp>
    </p:spTree>
    <p:extLst>
      <p:ext uri="{BB962C8B-B14F-4D97-AF65-F5344CB8AC3E}">
        <p14:creationId xmlns:p14="http://schemas.microsoft.com/office/powerpoint/2010/main" val="143456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AE6C0-60D0-3C1C-EC83-79DA193EF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EECFD-993E-EB75-CB6F-D55BE2507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81EFDD-984E-0D45-C19D-1DB84CB47853}"/>
              </a:ext>
            </a:extLst>
          </p:cNvPr>
          <p:cNvSpPr txBox="1"/>
          <p:nvPr/>
        </p:nvSpPr>
        <p:spPr>
          <a:xfrm>
            <a:off x="0" y="1843965"/>
            <a:ext cx="12192000" cy="280076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PREPARE FOR ETERNITY</a:t>
            </a:r>
          </a:p>
        </p:txBody>
      </p:sp>
    </p:spTree>
    <p:extLst>
      <p:ext uri="{BB962C8B-B14F-4D97-AF65-F5344CB8AC3E}">
        <p14:creationId xmlns:p14="http://schemas.microsoft.com/office/powerpoint/2010/main" val="1789154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B17E6-9A55-499C-E598-23793FC4A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961E2F-99A4-550F-333D-9ADFDBADF0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B5B28F-8FDB-164B-F32F-3E4447A92349}"/>
              </a:ext>
            </a:extLst>
          </p:cNvPr>
          <p:cNvSpPr txBox="1"/>
          <p:nvPr/>
        </p:nvSpPr>
        <p:spPr>
          <a:xfrm>
            <a:off x="0" y="643815"/>
            <a:ext cx="12192000" cy="415498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III. THE DELAY OF THE BRIDEGROOM’S COMING (VV.5-6)</a:t>
            </a:r>
          </a:p>
        </p:txBody>
      </p:sp>
    </p:spTree>
    <p:extLst>
      <p:ext uri="{BB962C8B-B14F-4D97-AF65-F5344CB8AC3E}">
        <p14:creationId xmlns:p14="http://schemas.microsoft.com/office/powerpoint/2010/main" val="219329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73E22-1D58-D3C1-5C25-2CC9EE1FF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9322F2-3451-2C82-F6CB-3B46B7FD8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EF8F13-ADD3-22D0-DA79-F54E5DBCB683}"/>
              </a:ext>
            </a:extLst>
          </p:cNvPr>
          <p:cNvSpPr txBox="1"/>
          <p:nvPr/>
        </p:nvSpPr>
        <p:spPr>
          <a:xfrm>
            <a:off x="0" y="243511"/>
            <a:ext cx="12192000" cy="63709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bridegroom was a long time in coming, and they became drowsy and fell asleep. (v.5)</a:t>
            </a: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BRIDEGROOM DID NOT APPEAR SO EARLY AS EXPECTED.</a:t>
            </a:r>
            <a:endParaRPr lang="en-US" sz="6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4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539A-D167-D120-226D-82AA75104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057FCF-D77C-C4EF-6B91-27213ED3F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B6C3CD-2D4C-F6EC-F9A3-0C6415303B9A}"/>
              </a:ext>
            </a:extLst>
          </p:cNvPr>
          <p:cNvSpPr txBox="1"/>
          <p:nvPr/>
        </p:nvSpPr>
        <p:spPr>
          <a:xfrm>
            <a:off x="0" y="243511"/>
            <a:ext cx="12192000" cy="630942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* </a:t>
            </a:r>
            <a:r>
              <a:rPr lang="en-US" sz="6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THERE’S A TIME WHEN THERE’S NO MORE “DELAY”(REV. 10:6-7)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WHY IS THERE A “DELAY”?</a:t>
            </a:r>
          </a:p>
        </p:txBody>
      </p:sp>
    </p:spTree>
    <p:extLst>
      <p:ext uri="{BB962C8B-B14F-4D97-AF65-F5344CB8AC3E}">
        <p14:creationId xmlns:p14="http://schemas.microsoft.com/office/powerpoint/2010/main" val="34132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61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charRg st="61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B7B6B-44E8-4286-623B-53792B9FE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ABE839-0BDB-65B5-405E-ED44873628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61AC3A-9CA9-5A9F-9F80-21125404AD50}"/>
              </a:ext>
            </a:extLst>
          </p:cNvPr>
          <p:cNvSpPr txBox="1"/>
          <p:nvPr/>
        </p:nvSpPr>
        <p:spPr>
          <a:xfrm>
            <a:off x="0" y="414961"/>
            <a:ext cx="12192000" cy="255454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IV. THE CONSEQUENCES OF UNPREPAREDNESS</a:t>
            </a:r>
            <a:endParaRPr lang="en-US" sz="199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845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C18CC-C0E2-A0AA-28BF-9B21F6F28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D2AFAC-F9AD-19D3-0D24-69107A55EF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662C93-53B1-6663-5AB7-D62E201E1471}"/>
              </a:ext>
            </a:extLst>
          </p:cNvPr>
          <p:cNvSpPr txBox="1"/>
          <p:nvPr/>
        </p:nvSpPr>
        <p:spPr>
          <a:xfrm>
            <a:off x="0" y="414961"/>
            <a:ext cx="12192000" cy="5355312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FOOLISH ONES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HAVE NO OIL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“GIVE US SOME OF YOUR OIL, OUR LAMPS ARE GOING OUT” v.7-8</a:t>
            </a:r>
          </a:p>
        </p:txBody>
      </p:sp>
    </p:spTree>
    <p:extLst>
      <p:ext uri="{BB962C8B-B14F-4D97-AF65-F5344CB8AC3E}">
        <p14:creationId xmlns:p14="http://schemas.microsoft.com/office/powerpoint/2010/main" val="944997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FD64-CF00-1F0A-65A2-642ACAF1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E83BD5-8909-7D09-2373-DB65E6ADCD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79EFE8-6EFF-0506-2690-88C8EED4602F}"/>
              </a:ext>
            </a:extLst>
          </p:cNvPr>
          <p:cNvSpPr txBox="1"/>
          <p:nvPr/>
        </p:nvSpPr>
        <p:spPr>
          <a:xfrm>
            <a:off x="0" y="414961"/>
            <a:ext cx="12192000" cy="563231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OIL – REPRESENTS TRUE FAITH,  RIGHTEOUSNESS AND THE ABIDING PRESENCE OF THE  HOLY SPIRIT</a:t>
            </a:r>
          </a:p>
        </p:txBody>
      </p:sp>
    </p:spTree>
    <p:extLst>
      <p:ext uri="{BB962C8B-B14F-4D97-AF65-F5344CB8AC3E}">
        <p14:creationId xmlns:p14="http://schemas.microsoft.com/office/powerpoint/2010/main" val="4116967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5ADB6-3DF3-E056-6C58-BEAAED96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29E99-6FC3-1874-FE94-103A71D097CF}"/>
              </a:ext>
            </a:extLst>
          </p:cNvPr>
          <p:cNvSpPr txBox="1"/>
          <p:nvPr/>
        </p:nvSpPr>
        <p:spPr>
          <a:xfrm>
            <a:off x="552448" y="4814640"/>
            <a:ext cx="9315451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000" b="1" i="1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IS YOUR LAMP GOING OUT --- BECAUSE OF LACK OF “OIL”?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BF4AF8-A666-121D-5BD8-A3CA418E3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3" b="1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2" name="Picture 3" descr="parableoftenvirgins.jpg">
            <a:extLst>
              <a:ext uri="{FF2B5EF4-FFF2-40B4-BE49-F238E27FC236}">
                <a16:creationId xmlns:a16="http://schemas.microsoft.com/office/drawing/2014/main" id="{34D45991-5A07-45CA-E533-267BD2A6B0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3"/>
          <a:stretch>
            <a:fillRect/>
          </a:stretch>
        </p:blipFill>
        <p:spPr bwMode="auto"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7701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DFCA-5263-4315-3EE3-0FD99C370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67C33B-023D-119C-D6DD-F588B52A0C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5D5910-DA7E-3BD5-1383-27194EF79F11}"/>
              </a:ext>
            </a:extLst>
          </p:cNvPr>
          <p:cNvSpPr txBox="1"/>
          <p:nvPr/>
        </p:nvSpPr>
        <p:spPr>
          <a:xfrm>
            <a:off x="0" y="1310311"/>
            <a:ext cx="12192000" cy="415498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 JOINED THE BRIDEGROOM IN THE WEDDING</a:t>
            </a:r>
          </a:p>
        </p:txBody>
      </p:sp>
    </p:spTree>
    <p:extLst>
      <p:ext uri="{BB962C8B-B14F-4D97-AF65-F5344CB8AC3E}">
        <p14:creationId xmlns:p14="http://schemas.microsoft.com/office/powerpoint/2010/main" val="1941265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69968-9205-0DF6-6982-30098349B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6002FE-6BA4-0879-4EED-81D30BBF63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68A931-AD15-94FC-E6F5-875B643AD8AF}"/>
              </a:ext>
            </a:extLst>
          </p:cNvPr>
          <p:cNvSpPr txBox="1"/>
          <p:nvPr/>
        </p:nvSpPr>
        <p:spPr>
          <a:xfrm>
            <a:off x="0" y="920620"/>
            <a:ext cx="12192000" cy="5016758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 ONES WERE SHUT OUT FOREVER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v.10-12</a:t>
            </a:r>
          </a:p>
        </p:txBody>
      </p:sp>
    </p:spTree>
    <p:extLst>
      <p:ext uri="{BB962C8B-B14F-4D97-AF65-F5344CB8AC3E}">
        <p14:creationId xmlns:p14="http://schemas.microsoft.com/office/powerpoint/2010/main" val="1186101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E0767-6408-1FC3-7B2A-7AEFAD0CE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5E1C26-6EBA-59B8-2F10-D874D1E99D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475C90-7B9C-38C4-77BB-4BD3DA885016}"/>
              </a:ext>
            </a:extLst>
          </p:cNvPr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CONCLUSION: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“THEREFORE KEEP WATCH, BECAUSE YOU DO NOT KNOW THE DAY OR THE HOUR.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MATTHEW 25:13</a:t>
            </a:r>
            <a:endParaRPr lang="en-US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200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684</Words>
  <Application>Microsoft Office PowerPoint</Application>
  <PresentationFormat>Widescreen</PresentationFormat>
  <Paragraphs>92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Amasis MT Pro Black</vt:lpstr>
      <vt:lpstr>Aptos</vt:lpstr>
      <vt:lpstr>Aptos Display</vt:lpstr>
      <vt:lpstr>Arial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ruth lago</dc:creator>
  <cp:lastModifiedBy>joan ruth lago</cp:lastModifiedBy>
  <cp:revision>14</cp:revision>
  <dcterms:created xsi:type="dcterms:W3CDTF">2025-11-08T13:16:07Z</dcterms:created>
  <dcterms:modified xsi:type="dcterms:W3CDTF">2025-11-08T14:50:24Z</dcterms:modified>
</cp:coreProperties>
</file>